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6" r:id="rId5"/>
    <p:sldId id="259" r:id="rId6"/>
    <p:sldId id="260" r:id="rId8"/>
    <p:sldId id="262" r:id="rId9"/>
    <p:sldId id="263" r:id="rId10"/>
    <p:sldId id="264" r:id="rId11"/>
    <p:sldId id="267" r:id="rId12"/>
    <p:sldId id="268" r:id="rId13"/>
    <p:sldId id="269" r:id="rId14"/>
    <p:sldId id="283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4" r:id="rId23"/>
    <p:sldId id="285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86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287" r:id="rId50"/>
    <p:sldId id="321" r:id="rId51"/>
    <p:sldId id="28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9C510-019D-704D-88CD-9691E74F94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A4887-15AF-C141-97D0-4F07596A8E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A4887-15AF-C141-97D0-4F07596A8E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Y86-64</a:t>
            </a:r>
            <a:r>
              <a:rPr kumimoji="1" lang="zh-CN" altLang="en-US" dirty="0" smtClean="0"/>
              <a:t>流水线设计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带反馈的流水线系统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35075" y="20053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数据相关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945" y="3001645"/>
            <a:ext cx="4038600" cy="1955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30" y="3001645"/>
            <a:ext cx="3213100" cy="285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1630" y="20053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控制相关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70485"/>
            <a:ext cx="10067290" cy="6123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 </a:t>
            </a:r>
            <a:r>
              <a:rPr lang="zh-CN" altLang="en-US" sz="2800"/>
              <a:t>插入流水线寄存器</a:t>
            </a:r>
            <a:endParaRPr lang="zh-CN" altLang="en-US" sz="2800"/>
          </a:p>
          <a:p>
            <a:pPr algn="l"/>
            <a:r>
              <a:rPr lang="en-US" altLang="zh-CN" sz="2800"/>
              <a:t>2. </a:t>
            </a:r>
            <a:r>
              <a:rPr lang="zh-CN" altLang="en-US" sz="2800"/>
              <a:t>预测下一个</a:t>
            </a:r>
            <a:r>
              <a:rPr lang="en-US" altLang="zh-CN" sz="2800"/>
              <a:t>PC</a:t>
            </a:r>
            <a:endParaRPr lang="en-US" altLang="zh-CN" sz="2800"/>
          </a:p>
          <a:p>
            <a:pPr algn="l"/>
            <a:r>
              <a:rPr lang="en-US" altLang="zh-CN" sz="2800"/>
              <a:t>3. </a:t>
            </a:r>
            <a:r>
              <a:rPr lang="zh-CN" altLang="en-US" sz="2800"/>
              <a:t>流水线冒险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各阶段实现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5. </a:t>
            </a:r>
            <a:r>
              <a:rPr lang="zh-CN" altLang="en-US" sz="2800">
                <a:sym typeface="+mn-ea"/>
              </a:rPr>
              <a:t>流水线控制逻辑</a:t>
            </a:r>
            <a:endParaRPr lang="en-US" altLang="zh-CN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355" y="8255"/>
            <a:ext cx="5544185" cy="6841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3890" y="1561465"/>
            <a:ext cx="5296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回顾一下顺序执行的处理，不同的是，</a:t>
            </a:r>
            <a:r>
              <a:rPr lang="en-US" altLang="zh-CN" sz="2400"/>
              <a:t>PC</a:t>
            </a:r>
            <a:r>
              <a:rPr lang="zh-CN" altLang="en-US" sz="2400"/>
              <a:t>计算将从周期结束时移动到开始时。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插入流水线寄存器</a:t>
            </a:r>
            <a:endParaRPr lang="zh-CN" altLang="en-US" sz="2800"/>
          </a:p>
          <a:p>
            <a:pPr algn="l"/>
            <a:r>
              <a:rPr lang="en-US" altLang="zh-CN" sz="2800"/>
              <a:t>2. </a:t>
            </a:r>
            <a:r>
              <a:rPr lang="zh-CN" altLang="en-US" sz="2800"/>
              <a:t>预测下一个</a:t>
            </a:r>
            <a:r>
              <a:rPr lang="en-US" altLang="zh-CN" sz="2800"/>
              <a:t>PC</a:t>
            </a:r>
            <a:endParaRPr lang="en-US" altLang="zh-CN" sz="2800"/>
          </a:p>
          <a:p>
            <a:pPr algn="l"/>
            <a:r>
              <a:rPr lang="en-US" altLang="zh-CN" sz="2800"/>
              <a:t>3. </a:t>
            </a:r>
            <a:r>
              <a:rPr lang="zh-CN" altLang="en-US" sz="2800"/>
              <a:t>流水线冒险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各阶段实现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5. </a:t>
            </a:r>
            <a:r>
              <a:rPr lang="zh-CN" altLang="en-US" sz="2800">
                <a:sym typeface="+mn-ea"/>
              </a:rPr>
              <a:t>流水线控制逻辑</a:t>
            </a:r>
            <a:endParaRPr lang="en-US" altLang="zh-CN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插入流水线寄存器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205" y="52070"/>
            <a:ext cx="5422900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060" y="479425"/>
            <a:ext cx="9424035" cy="223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603500"/>
            <a:ext cx="9309735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插入流水线寄存器 </a:t>
            </a:r>
            <a:r>
              <a:rPr lang="en-US" altLang="zh-CN"/>
              <a:t>- </a:t>
            </a:r>
            <a:r>
              <a:rPr lang="zh-CN" altLang="en-US"/>
              <a:t>指令流过流水线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1815465"/>
            <a:ext cx="6508750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 </a:t>
            </a:r>
            <a:r>
              <a:rPr lang="zh-CN" altLang="en-US" sz="2800"/>
              <a:t>插入流水线寄存器</a:t>
            </a:r>
            <a:endParaRPr lang="zh-CN" altLang="en-US" sz="2800"/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预测下一个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PC</a:t>
            </a:r>
            <a:endParaRPr lang="en-US" altLang="zh-CN" sz="2800"/>
          </a:p>
          <a:p>
            <a:pPr algn="l"/>
            <a:r>
              <a:rPr lang="en-US" altLang="zh-CN" sz="2800"/>
              <a:t>3. </a:t>
            </a:r>
            <a:r>
              <a:rPr lang="zh-CN" altLang="en-US" sz="2800"/>
              <a:t>流水线冒险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各阶段实现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5. </a:t>
            </a:r>
            <a:r>
              <a:rPr lang="zh-CN" altLang="en-US" sz="2800">
                <a:sym typeface="+mn-ea"/>
              </a:rPr>
              <a:t>流水线控制逻辑</a:t>
            </a:r>
            <a:endParaRPr lang="en-US" altLang="zh-CN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预测下一个</a:t>
            </a:r>
            <a:r>
              <a:rPr lang="en-US" altLang="zh-CN"/>
              <a:t>PC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07135" y="1856105"/>
            <a:ext cx="105073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流水线化设计的目的：每个时钟周期都发射一条新指令。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要做到第一点，需要做到一条指令进入取指阶段之后，就确定下一条指令的地址。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但是，如果当前指令是</a:t>
            </a:r>
            <a:r>
              <a:rPr lang="en-US" altLang="zh-CN" sz="2000"/>
              <a:t>ret</a:t>
            </a:r>
            <a:r>
              <a:rPr lang="zh-CN" altLang="en-US" sz="2000"/>
              <a:t>或条转移支指令</a:t>
            </a:r>
            <a:r>
              <a:rPr lang="en-US" altLang="zh-CN" sz="2000"/>
              <a:t>(jXX0</a:t>
            </a:r>
            <a:r>
              <a:rPr lang="zh-CN" altLang="en-US" sz="2000"/>
              <a:t>，需要等到访存阶段和执行阶段才可以确定下一条指令地址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除了</a:t>
            </a:r>
            <a:r>
              <a:rPr lang="en-US" altLang="zh-CN" sz="2000"/>
              <a:t>ret</a:t>
            </a:r>
            <a:r>
              <a:rPr lang="zh-CN" altLang="en-US" sz="2000"/>
              <a:t>和条件转移指令以外，其他指令可以根据取指阶段确定下一条指令地址。</a:t>
            </a:r>
            <a:endParaRPr lang="zh-CN" altLang="en-US" sz="2000"/>
          </a:p>
          <a:p>
            <a:r>
              <a:rPr lang="en-US" altLang="zh-CN" sz="2000"/>
              <a:t>5. </a:t>
            </a:r>
            <a:r>
              <a:rPr lang="zh-CN" altLang="en-US" sz="2000"/>
              <a:t>条件转移指令跳转地址时有两种结果：</a:t>
            </a:r>
            <a:endParaRPr lang="zh-CN" altLang="en-US" sz="2000"/>
          </a:p>
          <a:p>
            <a:r>
              <a:rPr lang="en-US" altLang="zh-CN" sz="2000"/>
              <a:t>	a. </a:t>
            </a:r>
            <a:r>
              <a:rPr lang="zh-CN" altLang="en-US" sz="2000"/>
              <a:t>如果条件成立，跳转到目标地址，其值为常数</a:t>
            </a:r>
            <a:r>
              <a:rPr lang="en-US" altLang="zh-CN" sz="2000"/>
              <a:t>valC.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en-US" altLang="zh-CN" sz="2000"/>
              <a:t>	b. </a:t>
            </a:r>
            <a:r>
              <a:rPr lang="zh-CN" altLang="en-US" sz="2000"/>
              <a:t>如果条件不成立，那么就会执行下一条指令，其值为</a:t>
            </a:r>
            <a:r>
              <a:rPr lang="en-US" altLang="zh-CN" sz="2000"/>
              <a:t>valP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    这里需要处理预测错误的情况，因为此时已经取出并执行了错误的指令。</a:t>
            </a:r>
            <a:endParaRPr lang="zh-CN" altLang="en-US" sz="2000"/>
          </a:p>
          <a:p>
            <a:r>
              <a:rPr lang="en-US" altLang="zh-CN" sz="2000"/>
              <a:t>6. </a:t>
            </a:r>
            <a:r>
              <a:rPr lang="zh-CN" altLang="en-US" sz="2000"/>
              <a:t>猜测分支方向并根据猜测开始取指的技术叫做分支预测。</a:t>
            </a:r>
            <a:r>
              <a:rPr lang="en-US" altLang="zh-CN" sz="2000"/>
              <a:t>Y86-64</a:t>
            </a:r>
            <a:r>
              <a:rPr lang="zh-CN" altLang="en-US" sz="2000"/>
              <a:t>的策略是简单地总是预测选择了分支，即</a:t>
            </a:r>
            <a:endParaRPr lang="zh-CN" altLang="en-US" sz="2000"/>
          </a:p>
          <a:p>
            <a:r>
              <a:rPr lang="zh-CN" altLang="en-US" sz="2000"/>
              <a:t>预测</a:t>
            </a:r>
            <a:r>
              <a:rPr lang="en-US" altLang="zh-CN" sz="2000"/>
              <a:t>PC</a:t>
            </a:r>
            <a:r>
              <a:rPr lang="zh-CN" altLang="en-US" sz="2000"/>
              <a:t>的值为</a:t>
            </a:r>
            <a:r>
              <a:rPr lang="en-US" altLang="zh-CN" sz="2000"/>
              <a:t>valC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2951018"/>
            <a:ext cx="10058400" cy="2918076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kumimoji="1" lang="zh-CN" altLang="en-US" sz="3600" dirty="0" smtClean="0"/>
              <a:t>流水线的通用原理</a:t>
            </a:r>
            <a:endParaRPr kumimoji="1" lang="en-US" altLang="zh-CN" sz="3600" dirty="0"/>
          </a:p>
          <a:p>
            <a:pPr marL="742950" indent="-742950">
              <a:buAutoNum type="arabicPeriod"/>
            </a:pPr>
            <a:r>
              <a:rPr kumimoji="1" lang="en-US" altLang="zh-CN" sz="3600" dirty="0" smtClean="0"/>
              <a:t>Y86-64</a:t>
            </a:r>
            <a:r>
              <a:rPr kumimoji="1" lang="zh-CN" altLang="en-US" sz="3600" dirty="0" smtClean="0"/>
              <a:t>流水线实现</a:t>
            </a:r>
            <a:endParaRPr kumimoji="1" lang="zh-CN" alt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 </a:t>
            </a:r>
            <a:r>
              <a:rPr lang="zh-CN" altLang="en-US" sz="2800"/>
              <a:t>插入流水线寄存器</a:t>
            </a:r>
            <a:endParaRPr lang="zh-CN" altLang="en-US" sz="2800"/>
          </a:p>
          <a:p>
            <a:pPr algn="l"/>
            <a:r>
              <a:rPr lang="en-US" altLang="zh-CN" sz="2800"/>
              <a:t>2. </a:t>
            </a:r>
            <a:r>
              <a:rPr lang="zh-CN" altLang="en-US" sz="2800"/>
              <a:t>预测下一个</a:t>
            </a:r>
            <a:r>
              <a:rPr lang="en-US" altLang="zh-CN" sz="2800"/>
              <a:t>PC</a:t>
            </a:r>
            <a:endParaRPr lang="en-US" altLang="zh-CN" sz="2800"/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流水线冒险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各阶段实现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5. </a:t>
            </a:r>
            <a:r>
              <a:rPr lang="zh-CN" altLang="en-US" sz="2800">
                <a:sym typeface="+mn-ea"/>
              </a:rPr>
              <a:t>流水线控制逻辑</a:t>
            </a:r>
            <a:endParaRPr lang="en-US" altLang="zh-CN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流水线冒险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97280" y="2310765"/>
            <a:ext cx="93395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流水线通用原理包含带反馈的系统的技术。当相邻指令间存在相关时就会出现问题。</a:t>
            </a:r>
            <a:r>
              <a:rPr lang="en-US" altLang="zh-CN" sz="2800"/>
              <a:t>Y86-64</a:t>
            </a:r>
            <a:r>
              <a:rPr lang="zh-CN" altLang="en-US" sz="2800"/>
              <a:t>设计之前</a:t>
            </a:r>
            <a:endParaRPr lang="zh-CN" altLang="en-US" sz="2800"/>
          </a:p>
          <a:p>
            <a:r>
              <a:rPr lang="zh-CN" altLang="en-US" sz="2800"/>
              <a:t>必须解决这些问题。这些相关有两种形式：</a:t>
            </a:r>
            <a:endParaRPr lang="zh-CN" altLang="en-US" sz="2800"/>
          </a:p>
          <a:p>
            <a:r>
              <a:rPr lang="en-US" altLang="zh-CN" sz="2800"/>
              <a:t>	1. </a:t>
            </a:r>
            <a:r>
              <a:rPr lang="zh-CN" altLang="en-US" sz="2800"/>
              <a:t>数据相关：下一条指令会用的这条指令的计算结果。</a:t>
            </a:r>
            <a:endParaRPr lang="zh-CN" altLang="en-US" sz="2800"/>
          </a:p>
          <a:p>
            <a:r>
              <a:rPr lang="en-US" altLang="zh-CN" sz="2800"/>
              <a:t>	2. </a:t>
            </a:r>
            <a:r>
              <a:rPr lang="zh-CN" altLang="en-US" sz="2800"/>
              <a:t>控制相关：一条指令要确定下一条指令的位置。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这些相关可能会导致流水线产生计算错误，称为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冒险</a:t>
            </a:r>
            <a:r>
              <a:rPr lang="zh-CN" altLang="en-US" sz="2800"/>
              <a:t>，相应的有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数据冒险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控制冒险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544195"/>
            <a:ext cx="7472045" cy="5497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9775" y="10248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数据冒险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08685" y="2376170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prog1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0" y="44450"/>
            <a:ext cx="8776335" cy="6769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1670" y="1141730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prog2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9990" y="0"/>
            <a:ext cx="810831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1040" y="1167765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prog3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0"/>
            <a:ext cx="878014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3915" y="1024890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prog4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数据冒险 </a:t>
            </a:r>
            <a:r>
              <a:rPr lang="en-US" altLang="zh-CN"/>
              <a:t>- 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880" y="2032000"/>
            <a:ext cx="9678035" cy="167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3871595"/>
            <a:ext cx="934783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238885"/>
            <a:ext cx="9424035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如何解决数据冒险？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475740" y="2596515"/>
            <a:ext cx="555688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1. </a:t>
            </a:r>
            <a:r>
              <a:rPr lang="zh-CN" altLang="en-US" sz="2800"/>
              <a:t>用暂停避免数据冒险</a:t>
            </a:r>
            <a:endParaRPr lang="zh-CN" altLang="en-US" sz="2800"/>
          </a:p>
          <a:p>
            <a:r>
              <a:rPr lang="en-US" altLang="zh-CN" sz="2800"/>
              <a:t>2. </a:t>
            </a:r>
            <a:r>
              <a:rPr lang="zh-CN" altLang="en-US" sz="2800"/>
              <a:t>用转发避免数据冒险</a:t>
            </a:r>
            <a:endParaRPr lang="zh-CN" altLang="en-US" sz="2800"/>
          </a:p>
          <a:p>
            <a:r>
              <a:rPr lang="en-US" altLang="zh-CN" sz="2800"/>
              <a:t>3. </a:t>
            </a:r>
            <a:r>
              <a:rPr lang="zh-CN" altLang="en-US" sz="2800"/>
              <a:t>加载互锁转发结合避免数据冒险</a:t>
            </a:r>
            <a:endParaRPr lang="zh-CN" altLang="en-US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用暂停避免数据冒险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906270"/>
            <a:ext cx="9284335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通用原理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2895600"/>
            <a:ext cx="10058400" cy="29734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3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流水线提高吞吐量</a:t>
            </a:r>
            <a:endParaRPr kumimoji="1"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dirty="0" smtClean="0"/>
              <a:t>带反馈的流水线系统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895350"/>
            <a:ext cx="9652635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7705" y="66040"/>
            <a:ext cx="8711565" cy="6726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2205" y="111633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转发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1132205" y="2318385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prog2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8840" y="0"/>
            <a:ext cx="820102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565" y="1926590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prog3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5715"/>
            <a:ext cx="9576435" cy="6845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0075" y="1782445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prog4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0"/>
            <a:ext cx="885952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4345" y="2318385"/>
            <a:ext cx="208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加载</a:t>
            </a:r>
            <a:r>
              <a:rPr lang="en-US" altLang="zh-CN"/>
              <a:t>/</a:t>
            </a:r>
            <a:r>
              <a:rPr lang="zh-CN" altLang="en-US"/>
              <a:t>使用数据冒险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0"/>
            <a:ext cx="828167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0075" y="2082800"/>
            <a:ext cx="2087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加载互锁</a:t>
            </a:r>
            <a:r>
              <a:rPr lang="en-US" altLang="zh-CN"/>
              <a:t>/</a:t>
            </a:r>
            <a:r>
              <a:rPr lang="zh-CN" altLang="en-US"/>
              <a:t>转发避免</a:t>
            </a:r>
            <a:endParaRPr lang="zh-CN" altLang="en-US"/>
          </a:p>
          <a:p>
            <a:r>
              <a:rPr lang="zh-CN" altLang="en-US"/>
              <a:t>数据冒险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控制冒险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231390"/>
            <a:ext cx="9843135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665" y="1346200"/>
            <a:ext cx="9678035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289560"/>
            <a:ext cx="10325735" cy="288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2319655"/>
            <a:ext cx="7427595" cy="38411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1. </a:t>
            </a:r>
            <a:r>
              <a:rPr lang="zh-CN" altLang="en-US" sz="2800"/>
              <a:t>插入流水线寄存器</a:t>
            </a:r>
            <a:endParaRPr lang="zh-CN" altLang="en-US" sz="2800"/>
          </a:p>
          <a:p>
            <a:r>
              <a:rPr lang="en-US" altLang="zh-CN" sz="2800"/>
              <a:t>2. </a:t>
            </a:r>
            <a:r>
              <a:rPr lang="zh-CN" altLang="en-US" sz="2800"/>
              <a:t>预测下一个</a:t>
            </a:r>
            <a:r>
              <a:rPr lang="en-US" altLang="zh-CN" sz="2800"/>
              <a:t>PC</a:t>
            </a:r>
            <a:endParaRPr lang="en-US" altLang="zh-CN" sz="2800"/>
          </a:p>
          <a:p>
            <a:r>
              <a:rPr lang="en-US" altLang="zh-CN" sz="2800"/>
              <a:t>3. </a:t>
            </a:r>
            <a:r>
              <a:rPr lang="zh-CN" altLang="en-US" sz="2800"/>
              <a:t>流水线冒险</a:t>
            </a:r>
            <a:endParaRPr lang="zh-CN" altLang="en-US" sz="2800"/>
          </a:p>
          <a:p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各阶段实现</a:t>
            </a:r>
            <a:endParaRPr lang="zh-CN" altLang="en-US" sz="2800"/>
          </a:p>
          <a:p>
            <a:r>
              <a:rPr lang="en-US" altLang="zh-CN" sz="2800"/>
              <a:t>5. </a:t>
            </a:r>
            <a:r>
              <a:rPr lang="zh-CN" altLang="en-US" sz="2800"/>
              <a:t>流水线控制逻辑</a:t>
            </a:r>
            <a:endParaRPr lang="en-US" altLang="zh-CN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通用原理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提高吞吐量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        在流水线化的系统中，待执行的阶段被划分为若干个独立的</a:t>
            </a:r>
            <a:r>
              <a:rPr kumimoji="1" lang="zh-CN" altLang="en-US" sz="2800" b="1" dirty="0" smtClean="0"/>
              <a:t>阶段</a:t>
            </a:r>
            <a:r>
              <a:rPr kumimoji="1" lang="zh-CN" altLang="en-US" sz="2800" dirty="0" smtClean="0"/>
              <a:t>。例如在汽车清洗中，这些阶段包括</a:t>
            </a:r>
            <a:r>
              <a:rPr kumimoji="1" lang="zh-CN" altLang="en-US" sz="2800" b="1" i="1" dirty="0" smtClean="0"/>
              <a:t>喷水、打肥皂、擦洗、上蜡和烘干</a:t>
            </a:r>
            <a:r>
              <a:rPr kumimoji="1" lang="zh-CN" altLang="en-US" sz="2800" dirty="0" smtClean="0"/>
              <a:t>。</a:t>
            </a:r>
            <a:endParaRPr kumimoji="1" lang="en-US" altLang="zh-CN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通常会让多辆车同时进入洗车间，而不是清洗完一辆车之后再清洗下一辆。而是当前面一辆车从喷水阶段进入打肥皂阶段时，那么下一辆就可以进入喷水阶段了。</a:t>
            </a:r>
            <a:endParaRPr kumimoji="1" lang="en-US" altLang="zh-CN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 这就是流水线系统一个重要性质</a:t>
            </a:r>
            <a:r>
              <a:rPr kumimoji="1" lang="en-US" altLang="zh-CN" sz="2800" dirty="0" smtClean="0"/>
              <a:t>-</a:t>
            </a:r>
            <a:r>
              <a:rPr kumimoji="1" lang="zh-CN" altLang="en-US" sz="2800" b="1" i="1" dirty="0" smtClean="0"/>
              <a:t>提高吞吐量，</a:t>
            </a:r>
            <a:r>
              <a:rPr kumimoji="1" lang="zh-CN" altLang="en-US" sz="2800" dirty="0" smtClean="0"/>
              <a:t>也就是单位时间内执行任务的总量。但是会增加</a:t>
            </a:r>
            <a:r>
              <a:rPr kumimoji="1" lang="zh-CN" altLang="en-US" sz="2800" b="1" i="1" dirty="0" smtClean="0"/>
              <a:t>延迟</a:t>
            </a:r>
            <a:r>
              <a:rPr kumimoji="1" lang="zh-CN" altLang="en-US" sz="2800" dirty="0" smtClean="0"/>
              <a:t>，即一个任务执行的总时间。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0"/>
            <a:ext cx="828230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99500" y="889000"/>
            <a:ext cx="27343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PC</a:t>
            </a:r>
            <a:r>
              <a:rPr lang="zh-CN" altLang="en-US" sz="2400"/>
              <a:t>选择和取指阶段</a:t>
            </a:r>
            <a:endParaRPr lang="zh-CN" alt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965" y="1416050"/>
            <a:ext cx="9449435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8155" y="0"/>
            <a:ext cx="826325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1200" y="143510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译码和写回阶段</a:t>
            </a:r>
            <a:endParaRPr lang="zh-CN" altLang="en-US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915" y="914400"/>
            <a:ext cx="897953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4365" y="336550"/>
            <a:ext cx="8738235" cy="5194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1430" y="12573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执行阶段</a:t>
            </a:r>
            <a:endParaRPr lang="zh-CN" altLang="en-US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215" y="1155700"/>
            <a:ext cx="722693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5415" y="806450"/>
            <a:ext cx="9284335" cy="5245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30" y="17907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访存阶段</a:t>
            </a:r>
            <a:endParaRPr lang="zh-CN" alt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Y86-64</a:t>
            </a:r>
            <a:r>
              <a:rPr lang="zh-CN" altLang="en-US"/>
              <a:t>流水线实现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3650" y="2339975"/>
            <a:ext cx="342328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 </a:t>
            </a:r>
            <a:r>
              <a:rPr lang="zh-CN" altLang="en-US" sz="2800"/>
              <a:t>插入流水线寄存器</a:t>
            </a:r>
            <a:endParaRPr lang="zh-CN" altLang="en-US" sz="2800"/>
          </a:p>
          <a:p>
            <a:pPr algn="l"/>
            <a:r>
              <a:rPr lang="en-US" altLang="zh-CN" sz="2800"/>
              <a:t>2. </a:t>
            </a:r>
            <a:r>
              <a:rPr lang="zh-CN" altLang="en-US" sz="2800"/>
              <a:t>预测下一个</a:t>
            </a:r>
            <a:r>
              <a:rPr lang="en-US" altLang="zh-CN" sz="2800"/>
              <a:t>PC</a:t>
            </a:r>
            <a:endParaRPr lang="en-US" altLang="zh-CN" sz="2800"/>
          </a:p>
          <a:p>
            <a:pPr algn="l"/>
            <a:r>
              <a:rPr lang="en-US" altLang="zh-CN" sz="2800"/>
              <a:t>3. </a:t>
            </a:r>
            <a:r>
              <a:rPr lang="zh-CN" altLang="en-US" sz="2800"/>
              <a:t>流水线冒险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4. </a:t>
            </a:r>
            <a:r>
              <a:rPr lang="zh-CN" altLang="en-US" sz="2800">
                <a:sym typeface="+mn-ea"/>
              </a:rPr>
              <a:t>各阶段实现</a:t>
            </a:r>
            <a:endParaRPr lang="zh-CN" altLang="en-US" sz="2800"/>
          </a:p>
          <a:p>
            <a:pPr algn="l"/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5.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流水线控制逻辑</a:t>
            </a:r>
            <a:endParaRPr lang="zh-C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流水线控制逻辑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752600"/>
            <a:ext cx="985583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69410" y="2830830"/>
            <a:ext cx="24060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altLang="zh-CN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8960"/>
          </a:xfrm>
        </p:spPr>
        <p:txBody>
          <a:bodyPr/>
          <a:lstStyle/>
          <a:p>
            <a:r>
              <a:rPr kumimoji="1" lang="zh-CN" altLang="en-US" dirty="0" smtClean="0"/>
              <a:t>通用原理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提高吞吐量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7280" y="2028306"/>
            <a:ext cx="5680330" cy="4022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0000" y="231370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非流水线吞吐量：</a:t>
            </a:r>
            <a:endParaRPr kumimoji="1"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60" y="3307715"/>
            <a:ext cx="4521200" cy="602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545" y="219710"/>
            <a:ext cx="7004050" cy="4159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52575" y="4378960"/>
            <a:ext cx="77679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在稳定状态下，三个阶段都是活动的。这时时钟周期为</a:t>
            </a:r>
            <a:r>
              <a:rPr lang="en-US" altLang="zh-CN" sz="2400"/>
              <a:t>120ps</a:t>
            </a:r>
            <a:r>
              <a:rPr lang="zh-CN" altLang="en-US" sz="2400"/>
              <a:t>，得到的吞吐量为</a:t>
            </a:r>
            <a:r>
              <a:rPr lang="en-US" altLang="zh-CN" sz="2400"/>
              <a:t>8.33GIPS</a:t>
            </a:r>
            <a:r>
              <a:rPr lang="zh-CN" altLang="en-US" sz="2400"/>
              <a:t>。流水线的延迟为</a:t>
            </a:r>
            <a:r>
              <a:rPr lang="en-US" altLang="zh-CN" sz="2400"/>
              <a:t>360ps</a:t>
            </a:r>
            <a:r>
              <a:rPr lang="zh-CN" altLang="en-US" sz="2400"/>
              <a:t>，系统吞吐量提高原来的</a:t>
            </a:r>
            <a:r>
              <a:rPr lang="en-US" altLang="zh-CN" sz="2400"/>
              <a:t>8.33/3.12 = 2.67</a:t>
            </a:r>
            <a:r>
              <a:rPr lang="zh-CN" altLang="en-US" sz="2400"/>
              <a:t>倍。代价是增加了一些硬件和增加延迟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444865" y="101092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流水线吞吐量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31850" y="366395"/>
            <a:ext cx="104457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不一样的划分会导致不同的阶段的延迟不同，最大的阶段验延迟决定了阶段的延迟的值。</a:t>
            </a:r>
            <a:endParaRPr lang="zh-CN" altLang="en-US" sz="2400"/>
          </a:p>
          <a:p>
            <a:r>
              <a:rPr lang="zh-CN" altLang="en-US" sz="2400"/>
              <a:t>现实中没有那么完美， 在硬件设计中，将系统计算设计划分为一组若干相同延迟的阶段是一个严峻的挑战。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1934845"/>
            <a:ext cx="8862695" cy="4556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" y="361315"/>
            <a:ext cx="10071735" cy="304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9815" y="4018915"/>
            <a:ext cx="10567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流水线设计的过深，效果反而会变糟糕。上图时钟周期</a:t>
            </a:r>
            <a:r>
              <a:rPr lang="en-US" altLang="zh-CN" sz="2400"/>
              <a:t>70ps</a:t>
            </a:r>
            <a:r>
              <a:rPr lang="zh-CN" altLang="en-US" sz="2400"/>
              <a:t>，吞吐量为</a:t>
            </a:r>
            <a:r>
              <a:rPr lang="en-US" altLang="zh-CN" sz="2400"/>
              <a:t>14.29GIPS</a:t>
            </a:r>
            <a:r>
              <a:rPr lang="zh-CN" altLang="en-US" sz="2400"/>
              <a:t>。通过流水线阶段数量的加倍，吞吐量提高了</a:t>
            </a:r>
            <a:r>
              <a:rPr lang="en-US" altLang="zh-CN" sz="2400"/>
              <a:t>14.29/8.33 = 1.71</a:t>
            </a:r>
            <a:r>
              <a:rPr lang="zh-CN" altLang="en-US" sz="2400"/>
              <a:t>倍。每个计算时钟周期缩短了两倍，但是吞吐量并没有提升两倍。这个延迟成为了制约吞吐量的因素。</a:t>
            </a: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通用原理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2895600"/>
            <a:ext cx="10058400" cy="29734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3200" dirty="0" smtClean="0"/>
              <a:t>流水线提高吞吐量</a:t>
            </a:r>
            <a:endParaRPr kumimoji="1"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带反馈的流水线系统</a:t>
            </a:r>
            <a:endParaRPr kumimoji="1" lang="zh-CN" altLang="en-US" sz="32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0</TotalTime>
  <Words>1749</Words>
  <Application>WPS 演示</Application>
  <PresentationFormat>宽屏</PresentationFormat>
  <Paragraphs>165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Arial</vt:lpstr>
      <vt:lpstr>方正书宋_GBK</vt:lpstr>
      <vt:lpstr>Wingdings</vt:lpstr>
      <vt:lpstr>Calibri</vt:lpstr>
      <vt:lpstr>Helvetica Neue</vt:lpstr>
      <vt:lpstr>Calibri Light</vt:lpstr>
      <vt:lpstr>宋体</vt:lpstr>
      <vt:lpstr>汉仪书宋二KW</vt:lpstr>
      <vt:lpstr>微软雅黑</vt:lpstr>
      <vt:lpstr>汉仪旗黑KW</vt:lpstr>
      <vt:lpstr>Arial Unicode MS</vt:lpstr>
      <vt:lpstr>DengXian</vt:lpstr>
      <vt:lpstr>汉仪中等线KW</vt:lpstr>
      <vt:lpstr>Wingdings</vt:lpstr>
      <vt:lpstr>宋体-简</vt:lpstr>
      <vt:lpstr>怀旧</vt:lpstr>
      <vt:lpstr>Y86-64流水线设计</vt:lpstr>
      <vt:lpstr>主要内容</vt:lpstr>
      <vt:lpstr>通用原理</vt:lpstr>
      <vt:lpstr>通用原理 – 提高吞吐量</vt:lpstr>
      <vt:lpstr>通用原理 – 提高吞吐量</vt:lpstr>
      <vt:lpstr>PowerPoint 演示文稿</vt:lpstr>
      <vt:lpstr>PowerPoint 演示文稿</vt:lpstr>
      <vt:lpstr>PowerPoint 演示文稿</vt:lpstr>
      <vt:lpstr>通用原理</vt:lpstr>
      <vt:lpstr>带反馈的流水线系统</vt:lpstr>
      <vt:lpstr>PowerPoint 演示文稿</vt:lpstr>
      <vt:lpstr>Y86-64流水线实现</vt:lpstr>
      <vt:lpstr>PowerPoint 演示文稿</vt:lpstr>
      <vt:lpstr>Y86-64流水线实现</vt:lpstr>
      <vt:lpstr>插入流水线寄存器</vt:lpstr>
      <vt:lpstr>PowerPoint 演示文稿</vt:lpstr>
      <vt:lpstr>插入流水线寄存器 - 指令流过流水线</vt:lpstr>
      <vt:lpstr>Y86-64流水线实现</vt:lpstr>
      <vt:lpstr>预测下一个PC</vt:lpstr>
      <vt:lpstr>Y86-64流水线实现</vt:lpstr>
      <vt:lpstr>流水线冒险</vt:lpstr>
      <vt:lpstr>PowerPoint 演示文稿</vt:lpstr>
      <vt:lpstr>PowerPoint 演示文稿</vt:lpstr>
      <vt:lpstr>PowerPoint 演示文稿</vt:lpstr>
      <vt:lpstr>PowerPoint 演示文稿</vt:lpstr>
      <vt:lpstr>数据冒险 - 类型</vt:lpstr>
      <vt:lpstr>PowerPoint 演示文稿</vt:lpstr>
      <vt:lpstr>如何解决数据冒险？</vt:lpstr>
      <vt:lpstr>用暂停避免数据冒险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控制冒险</vt:lpstr>
      <vt:lpstr>PowerPoint 演示文稿</vt:lpstr>
      <vt:lpstr>PowerPoint 演示文稿</vt:lpstr>
      <vt:lpstr>Y86-64流水线实现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Y86-64流水线实现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Y86-64流水线设计</dc:title>
  <dc:creator>Microsoft Office 用户</dc:creator>
  <cp:lastModifiedBy>hz</cp:lastModifiedBy>
  <cp:revision>45</cp:revision>
  <dcterms:created xsi:type="dcterms:W3CDTF">2020-03-22T07:29:10Z</dcterms:created>
  <dcterms:modified xsi:type="dcterms:W3CDTF">2020-03-22T07:29:10Z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